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5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xLVJ00SYcUROHx9BGhUs0NX/8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73D25E-1E87-4229-8A9C-312EB2236070}">
  <a:tblStyle styleId="{4F73D25E-1E87-4229-8A9C-312EB22360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299e54384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299e5438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299e54384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7299e5438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299e54384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7299e5438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299e5438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7299e543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299e5438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7299e5438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>
            <a:spLocks noGrp="1"/>
          </p:cNvSpPr>
          <p:nvPr>
            <p:ph type="pic" idx="2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19"/>
          <p:cNvSpPr>
            <a:spLocks noGrp="1"/>
          </p:cNvSpPr>
          <p:nvPr>
            <p:ph type="pic" idx="3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ayout">
  <p:cSld name="Image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20"/>
          <p:cNvGrpSpPr/>
          <p:nvPr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39" name="Google Shape;39;p20"/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/>
              <a:ahLst/>
              <a:cxnLst/>
              <a:rect l="l" t="t" r="r" b="b"/>
              <a:pathLst>
                <a:path w="19050" h="66675" extrusionOk="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0"/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/>
              <a:ahLst/>
              <a:cxnLst/>
              <a:rect l="l" t="t" r="r" b="b"/>
              <a:pathLst>
                <a:path w="19050" h="66675" extrusionOk="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0"/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/>
              <a:ahLst/>
              <a:cxnLst/>
              <a:rect l="l" t="t" r="r" b="b"/>
              <a:pathLst>
                <a:path w="19050" h="66675" extrusionOk="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0"/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/>
              <a:ahLst/>
              <a:cxnLst/>
              <a:rect l="l" t="t" r="r" b="b"/>
              <a:pathLst>
                <a:path w="400050" h="828675" extrusionOk="0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0"/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/>
              <a:ahLst/>
              <a:cxnLst/>
              <a:rect l="l" t="t" r="r" b="b"/>
              <a:pathLst>
                <a:path w="390525" h="819150" extrusionOk="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/>
              <a:ahLst/>
              <a:cxnLst/>
              <a:rect l="l" t="t" r="r" b="b"/>
              <a:pathLst>
                <a:path w="333375" h="590550" extrusionOk="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" name="Google Shape;45;p20"/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6" name="Google Shape;46;p20"/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0"/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" name="Google Shape;48;p20"/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/>
              <a:ahLst/>
              <a:cxnLst/>
              <a:rect l="l" t="t" r="r" b="b"/>
              <a:pathLst>
                <a:path w="1119116" h="2330356" extrusionOk="0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0"/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0"/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0"/>
          <p:cNvSpPr>
            <a:spLocks noGrp="1"/>
          </p:cNvSpPr>
          <p:nvPr>
            <p:ph type="pic" idx="2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0"/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Layout">
  <p:cSld name="1_Image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7" name="Google Shape;57;p21"/>
          <p:cNvGrpSpPr/>
          <p:nvPr/>
        </p:nvGrpSpPr>
        <p:grpSpPr>
          <a:xfrm>
            <a:off x="758507" y="2603861"/>
            <a:ext cx="5920691" cy="3565484"/>
            <a:chOff x="4098364" y="1571763"/>
            <a:chExt cx="7301609" cy="4397083"/>
          </a:xfrm>
        </p:grpSpPr>
        <p:grpSp>
          <p:nvGrpSpPr>
            <p:cNvPr id="58" name="Google Shape;58;p21"/>
            <p:cNvGrpSpPr/>
            <p:nvPr/>
          </p:nvGrpSpPr>
          <p:grpSpPr>
            <a:xfrm>
              <a:off x="4910814" y="1571763"/>
              <a:ext cx="5616423" cy="3644405"/>
              <a:chOff x="5769768" y="3217068"/>
              <a:chExt cx="651510" cy="422754"/>
            </a:xfrm>
          </p:grpSpPr>
          <p:sp>
            <p:nvSpPr>
              <p:cNvPr id="59" name="Google Shape;59;p21"/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419100" extrusionOk="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1"/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419100" extrusionOk="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21"/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/>
              <a:ahLst/>
              <a:cxnLst/>
              <a:rect l="l" t="t" r="r" b="b"/>
              <a:pathLst>
                <a:path w="600075" h="381000" extrusionOk="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1"/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/>
              <a:ahLst/>
              <a:cxnLst/>
              <a:rect l="l" t="t" r="r" b="b"/>
              <a:pathLst>
                <a:path w="581025" h="28575" extrusionOk="0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/>
              <a:ahLst/>
              <a:cxnLst/>
              <a:rect l="l" t="t" r="r" b="b"/>
              <a:pathLst>
                <a:path w="533400" h="120000" extrusionOk="0">
                  <a:moveTo>
                    <a:pt x="538318" y="5805"/>
                  </a:moveTo>
                  <a:lnTo>
                    <a:pt x="3965" y="5805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/>
              <a:ahLst/>
              <a:cxnLst/>
              <a:rect l="l" t="t" r="r" b="b"/>
              <a:pathLst>
                <a:path w="523875" h="120000" extrusionOk="0">
                  <a:moveTo>
                    <a:pt x="3965" y="5805"/>
                  </a:moveTo>
                  <a:lnTo>
                    <a:pt x="524031" y="5805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/>
              <a:ahLst/>
              <a:cxnLst/>
              <a:rect l="l" t="t" r="r" b="b"/>
              <a:pathLst>
                <a:path w="552450" h="120000" extrusionOk="0">
                  <a:moveTo>
                    <a:pt x="550701" y="5805"/>
                  </a:moveTo>
                  <a:lnTo>
                    <a:pt x="3965" y="5805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/>
              <a:ahLst/>
              <a:cxnLst/>
              <a:rect l="l" t="t" r="r" b="b"/>
              <a:pathLst>
                <a:path w="504825" h="120000" extrusionOk="0">
                  <a:moveTo>
                    <a:pt x="1586" y="2322"/>
                  </a:moveTo>
                  <a:lnTo>
                    <a:pt x="511173" y="232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1"/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/>
              <a:ahLst/>
              <a:cxnLst/>
              <a:rect l="l" t="t" r="r" b="b"/>
              <a:pathLst>
                <a:path w="571500" h="28575" extrusionOk="0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/>
              <a:ahLst/>
              <a:cxnLst/>
              <a:rect l="l" t="t" r="r" b="b"/>
              <a:pathLst>
                <a:path w="847725" h="47625" extrusionOk="0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1"/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/>
              <a:ahLst/>
              <a:cxnLst/>
              <a:rect l="l" t="t" r="r" b="b"/>
              <a:pathLst>
                <a:path w="847725" h="76200" extrusionOk="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1"/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/>
              <a:ahLst/>
              <a:cxnLst/>
              <a:rect l="l" t="t" r="r" b="b"/>
              <a:pathLst>
                <a:path w="209550" h="28575" extrusionOk="0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/>
              <a:ahLst/>
              <a:cxnLst/>
              <a:rect l="l" t="t" r="r" b="b"/>
              <a:pathLst>
                <a:path w="571500" h="28575" extrusionOk="0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/>
              <a:ahLst/>
              <a:cxnLst/>
              <a:rect l="l" t="t" r="r" b="b"/>
              <a:pathLst>
                <a:path w="571500" h="28575" extrusionOk="0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" name="Google Shape;74;p21"/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75" name="Google Shape;75;p21"/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1"/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1"/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1"/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79;p21"/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80" name="Google Shape;80;p21"/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rgbClr val="7F7F7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1"/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rgbClr val="7F7F7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1"/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rgbClr val="7F7F7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" name="Google Shape;83;p21"/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21"/>
          <p:cNvSpPr>
            <a:spLocks noGrp="1"/>
          </p:cNvSpPr>
          <p:nvPr>
            <p:ph type="pic" idx="2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 Layout">
  <p:cSld name="2_Image Layou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6587381" y="3577044"/>
            <a:ext cx="3100540" cy="31005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6587381" y="204021"/>
            <a:ext cx="3100540" cy="31005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8420748" y="1890533"/>
            <a:ext cx="3100541" cy="31005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 Layout">
  <p:cSld name="3_Image Layou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>
            <a:spLocks noGrp="1"/>
          </p:cNvSpPr>
          <p:nvPr>
            <p:ph type="pic" idx="2"/>
          </p:nvPr>
        </p:nvSpPr>
        <p:spPr>
          <a:xfrm>
            <a:off x="6480636" y="1431517"/>
            <a:ext cx="3994966" cy="39949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 Layout">
  <p:cSld name="4_Image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/>
            <a:ahLst/>
            <a:cxnLst/>
            <a:rect l="l" t="t" r="r" b="b"/>
            <a:pathLst>
              <a:path w="714157" h="2226584" extrusionOk="0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s slide layout">
  <p:cSld name="3_Contents slide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8" name="Google Shape;18;p12"/>
          <p:cNvGrpSpPr/>
          <p:nvPr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19" name="Google Shape;19;p12"/>
            <p:cNvGrpSpPr/>
            <p:nvPr/>
          </p:nvGrpSpPr>
          <p:grpSpPr>
            <a:xfrm>
              <a:off x="10972494" y="5030641"/>
              <a:ext cx="812156" cy="1343445"/>
              <a:chOff x="10042059" y="85077"/>
              <a:chExt cx="1867634" cy="3089386"/>
            </a:xfrm>
          </p:grpSpPr>
          <p:sp>
            <p:nvSpPr>
              <p:cNvPr id="20" name="Google Shape;20;p12"/>
              <p:cNvSpPr/>
              <p:nvPr/>
            </p:nvSpPr>
            <p:spPr>
              <a:xfrm rot="-5400000" flipH="1">
                <a:off x="9851011" y="276124"/>
                <a:ext cx="2249729" cy="1867634"/>
              </a:xfrm>
              <a:custGeom>
                <a:avLst/>
                <a:gdLst/>
                <a:ahLst/>
                <a:cxnLst/>
                <a:rect l="l" t="t" r="r" b="b"/>
                <a:pathLst>
                  <a:path w="2249729" h="1867634" extrusionOk="0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lt1"/>
              </a:solidFill>
              <a:ln w="444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2"/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/>
                <a:ahLst/>
                <a:cxnLst/>
                <a:rect l="l" t="t" r="r" b="b"/>
                <a:pathLst>
                  <a:path w="805532" h="687929" extrusionOk="0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2"/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/>
                <a:ahLst/>
                <a:cxnLst/>
                <a:rect l="l" t="t" r="r" b="b"/>
                <a:pathLst>
                  <a:path w="3847556" h="6633998" extrusionOk="0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12"/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24" name="Google Shape;24;p12"/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2"/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2"/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tyle slide layout">
  <p:cSld name="4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/>
          <p:nvPr/>
        </p:nvSpPr>
        <p:spPr>
          <a:xfrm>
            <a:off x="0" y="0"/>
            <a:ext cx="9569302" cy="6858000"/>
          </a:xfrm>
          <a:custGeom>
            <a:avLst/>
            <a:gdLst/>
            <a:ahLst/>
            <a:cxnLst/>
            <a:rect l="l" t="t" r="r" b="b"/>
            <a:pathLst>
              <a:path w="9703610" h="6858000" extrusionOk="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r="8426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>
            <a:gsLst>
              <a:gs pos="0">
                <a:srgbClr val="00BDFB">
                  <a:alpha val="77647"/>
                </a:srgbClr>
              </a:gs>
              <a:gs pos="27000">
                <a:srgbClr val="00BDFB">
                  <a:alpha val="51764"/>
                </a:srgbClr>
              </a:gs>
              <a:gs pos="86000">
                <a:srgbClr val="00BDFB">
                  <a:alpha val="0"/>
                </a:srgbClr>
              </a:gs>
              <a:gs pos="100000">
                <a:srgbClr val="00BDFB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618977" y="682896"/>
            <a:ext cx="705695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#TEAM-DISENTANGLEMENT</a:t>
            </a: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647701" y="5417182"/>
            <a:ext cx="5200650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Silvia Seidlitz, Jan Sellner, Heiko Oppel</a:t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99e54384_0_8"/>
          <p:cNvSpPr txBox="1">
            <a:spLocks noGrp="1"/>
          </p:cNvSpPr>
          <p:nvPr>
            <p:ph type="body" idx="1"/>
          </p:nvPr>
        </p:nvSpPr>
        <p:spPr>
          <a:xfrm>
            <a:off x="323529" y="501532"/>
            <a:ext cx="11387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de-DE" sz="4000"/>
              <a:t>RQ 2.2: Can we expect a correlation based on Pearson?</a:t>
            </a:r>
            <a:endParaRPr sz="4000"/>
          </a:p>
        </p:txBody>
      </p:sp>
      <p:sp>
        <p:nvSpPr>
          <p:cNvPr id="202" name="Google Shape;202;g7299e54384_0_8"/>
          <p:cNvSpPr txBox="1"/>
          <p:nvPr/>
        </p:nvSpPr>
        <p:spPr>
          <a:xfrm>
            <a:off x="323529" y="6391533"/>
            <a:ext cx="11387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Silvia Seidlitz, Jan Sellner, Heiko Oppel				HIDA Datathon 						02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7299e54384_0_8"/>
          <p:cNvSpPr txBox="1"/>
          <p:nvPr/>
        </p:nvSpPr>
        <p:spPr>
          <a:xfrm>
            <a:off x="6677638" y="218872"/>
            <a:ext cx="5033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Research Question 1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7299e54384_0_8"/>
          <p:cNvSpPr txBox="1"/>
          <p:nvPr/>
        </p:nvSpPr>
        <p:spPr>
          <a:xfrm>
            <a:off x="755700" y="1889625"/>
            <a:ext cx="10473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sz="1800">
                <a:solidFill>
                  <a:schemeClr val="dk1"/>
                </a:solidFill>
              </a:rPr>
              <a:t>Experiment to check, whether Pearson correlation coefficient is actually meaningful:</a:t>
            </a:r>
            <a:endParaRPr sz="1800">
              <a:solidFill>
                <a:schemeClr val="dk1"/>
              </a:solidFill>
            </a:endParaRPr>
          </a:p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205" name="Google Shape;205;g7299e54384_0_8"/>
          <p:cNvGraphicFramePr/>
          <p:nvPr/>
        </p:nvGraphicFramePr>
        <p:xfrm>
          <a:off x="952500" y="2971800"/>
          <a:ext cx="10287000" cy="1615350"/>
        </p:xfrm>
        <a:graphic>
          <a:graphicData uri="http://schemas.openxmlformats.org/drawingml/2006/table">
            <a:tbl>
              <a:tblPr>
                <a:noFill/>
                <a:tableStyleId>{4F73D25E-1E87-4229-8A9C-312EB2236070}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GT &amp; temperature data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GT &amp; 1000 simulated temperature time series (</a:t>
                      </a:r>
                      <a:r>
                        <a:rPr lang="de-DE">
                          <a:solidFill>
                            <a:schemeClr val="dk1"/>
                          </a:solidFill>
                        </a:rPr>
                        <a:t>based on an autoregressive model AR(1)</a:t>
                      </a:r>
                      <a:r>
                        <a:rPr lang="de-DE"/>
                        <a:t>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GT = TSI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0.42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0.40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GT = AOD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0.68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0.56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99e54384_1_23"/>
          <p:cNvSpPr txBox="1">
            <a:spLocks noGrp="1"/>
          </p:cNvSpPr>
          <p:nvPr>
            <p:ph type="body" idx="1"/>
          </p:nvPr>
        </p:nvSpPr>
        <p:spPr>
          <a:xfrm>
            <a:off x="323529" y="501532"/>
            <a:ext cx="11387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de-DE" sz="4000"/>
              <a:t>RQ 2.3: Predicting solar force using CNN</a:t>
            </a:r>
            <a:endParaRPr sz="4000"/>
          </a:p>
        </p:txBody>
      </p:sp>
      <p:sp>
        <p:nvSpPr>
          <p:cNvPr id="211" name="Google Shape;211;g7299e54384_1_23"/>
          <p:cNvSpPr txBox="1"/>
          <p:nvPr/>
        </p:nvSpPr>
        <p:spPr>
          <a:xfrm>
            <a:off x="323529" y="6391533"/>
            <a:ext cx="11387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Silvia Seidlitz, Jan Sellner, Heiko Oppel				HIDA Datathon 						02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7299e54384_1_23"/>
          <p:cNvSpPr txBox="1"/>
          <p:nvPr/>
        </p:nvSpPr>
        <p:spPr>
          <a:xfrm>
            <a:off x="6677638" y="218872"/>
            <a:ext cx="5033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Research Question 1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7299e54384_1_23"/>
          <p:cNvSpPr txBox="1"/>
          <p:nvPr/>
        </p:nvSpPr>
        <p:spPr>
          <a:xfrm>
            <a:off x="755700" y="1661025"/>
            <a:ext cx="5922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sz="1800">
                <a:solidFill>
                  <a:schemeClr val="dk1"/>
                </a:solidFill>
              </a:rPr>
              <a:t>Approach: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-DE" sz="1800">
                <a:solidFill>
                  <a:schemeClr val="dk1"/>
                </a:solidFill>
              </a:rPr>
              <a:t>Selection progress of input data based on the disentangled high correlated &amp; filtered solar forces between the average temperature</a:t>
            </a:r>
            <a:br>
              <a:rPr lang="de-DE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-DE" sz="1800">
                <a:solidFill>
                  <a:schemeClr val="dk1"/>
                </a:solidFill>
              </a:rPr>
              <a:t>3-layered CNN designed for automatic feature engineering and a two layered dense network architecture for solving the regression task of predicting 50 years of solar force</a:t>
            </a:r>
            <a:br>
              <a:rPr lang="de-DE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</a:rPr>
              <a:t>Result: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-DE" sz="1800">
                <a:solidFill>
                  <a:schemeClr val="dk1"/>
                </a:solidFill>
              </a:rPr>
              <a:t>Low correlation between input and output data results in low correlation between predicted and true curves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14" name="Google Shape;214;g7299e54384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275" y="1712975"/>
            <a:ext cx="5185128" cy="415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de-DE"/>
              <a:t>Summary</a:t>
            </a:r>
            <a:endParaRPr/>
          </a:p>
        </p:txBody>
      </p:sp>
      <p:sp>
        <p:nvSpPr>
          <p:cNvPr id="220" name="Google Shape;220;p7"/>
          <p:cNvSpPr txBox="1"/>
          <p:nvPr/>
        </p:nvSpPr>
        <p:spPr>
          <a:xfrm>
            <a:off x="755700" y="1661025"/>
            <a:ext cx="10473000" cy="28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 sz="1800">
                <a:solidFill>
                  <a:schemeClr val="dk1"/>
                </a:solidFill>
              </a:rPr>
              <a:t>Regions to disentangle the impact of volcanic and solar forcing could be identified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 sz="1800">
                <a:solidFill>
                  <a:schemeClr val="dk1"/>
                </a:solidFill>
              </a:rPr>
              <a:t>Phases of volcanic activity were detected using Isolation Forest on the first derivative of temperature data in a selected region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 sz="1800">
                <a:solidFill>
                  <a:schemeClr val="dk1"/>
                </a:solidFill>
              </a:rPr>
              <a:t>Disentangled regions with highest correlation coefficient between solar forces and temperature were not enough to lead to acceptable results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2432" y="0"/>
            <a:ext cx="6096000" cy="685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7426609" y="5709319"/>
            <a:ext cx="442850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5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54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2"/>
          <p:cNvGrpSpPr/>
          <p:nvPr/>
        </p:nvGrpSpPr>
        <p:grpSpPr>
          <a:xfrm>
            <a:off x="393668" y="960050"/>
            <a:ext cx="5458493" cy="701496"/>
            <a:chOff x="5819650" y="1666120"/>
            <a:chExt cx="5458493" cy="701496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10" name="Google Shape;110;p2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What can we expect from the data </a:t>
                </a:r>
                <a:endParaRPr/>
              </a:p>
            </p:txBody>
          </p:sp>
          <p:sp>
            <p:nvSpPr>
              <p:cNvPr id="111" name="Google Shape;111;p2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45700" rIns="108000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27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Exploring The Data</a:t>
                </a:r>
                <a:endParaRPr sz="27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" name="Google Shape;112;p2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3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389048" y="2328570"/>
            <a:ext cx="5458493" cy="886162"/>
            <a:chOff x="5819650" y="1666120"/>
            <a:chExt cx="5458493" cy="886162"/>
          </a:xfrm>
        </p:grpSpPr>
        <p:grpSp>
          <p:nvGrpSpPr>
            <p:cNvPr id="114" name="Google Shape;114;p2"/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15" name="Google Shape;115;p2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Is it possible to disentangle volcanic and solar forcing by region selection?</a:t>
                </a:r>
                <a:endParaRPr/>
              </a:p>
            </p:txBody>
          </p:sp>
          <p:sp>
            <p:nvSpPr>
              <p:cNvPr id="116" name="Google Shape;116;p2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45700" rIns="108000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27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Research Question 1</a:t>
                </a:r>
                <a:endParaRPr sz="27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" name="Google Shape;117;p2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3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384428" y="3697090"/>
            <a:ext cx="5458493" cy="886162"/>
            <a:chOff x="5819650" y="1666120"/>
            <a:chExt cx="5458493" cy="886162"/>
          </a:xfrm>
        </p:grpSpPr>
        <p:grpSp>
          <p:nvGrpSpPr>
            <p:cNvPr id="119" name="Google Shape;119;p2"/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20" name="Google Shape;120;p2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Is it possible to boost the prediction of volcanic and solar forcing by relying solely on the identified regions?</a:t>
                </a:r>
                <a:endParaRPr/>
              </a:p>
            </p:txBody>
          </p:sp>
          <p:sp>
            <p:nvSpPr>
              <p:cNvPr id="121" name="Google Shape;121;p2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45700" rIns="108000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27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Research Question 2</a:t>
                </a:r>
                <a:endParaRPr sz="27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" name="Google Shape;122;p2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3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>
            <a:spLocks noGrp="1"/>
          </p:cNvSpPr>
          <p:nvPr>
            <p:ph type="body" idx="1"/>
          </p:nvPr>
        </p:nvSpPr>
        <p:spPr>
          <a:xfrm>
            <a:off x="323529" y="501532"/>
            <a:ext cx="11387208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de-DE" sz="4000"/>
              <a:t>Temperature variation</a:t>
            </a:r>
            <a:endParaRPr sz="4000"/>
          </a:p>
        </p:txBody>
      </p:sp>
      <p:sp>
        <p:nvSpPr>
          <p:cNvPr id="128" name="Google Shape;128;p3"/>
          <p:cNvSpPr txBox="1"/>
          <p:nvPr/>
        </p:nvSpPr>
        <p:spPr>
          <a:xfrm>
            <a:off x="1003037" y="4255399"/>
            <a:ext cx="478536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 deviation from simulation results R1 over the whole simulation time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 temperature variations around the north pole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323529" y="6391533"/>
            <a:ext cx="1138720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Silvia Seidlitz, Jan Sellner, Heiko Oppel				HIDA Datathon 						01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6677638" y="218872"/>
            <a:ext cx="5033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Exploring The Data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l="9990" t="33150" r="2788" b="33823"/>
          <a:stretch/>
        </p:blipFill>
        <p:spPr>
          <a:xfrm>
            <a:off x="1231766" y="1560162"/>
            <a:ext cx="4785367" cy="226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4">
            <a:alphaModFix/>
          </a:blip>
          <a:srcRect l="9989" t="33150" r="1733" b="33823"/>
          <a:stretch/>
        </p:blipFill>
        <p:spPr>
          <a:xfrm>
            <a:off x="6403595" y="3872683"/>
            <a:ext cx="4843244" cy="226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 txBox="1"/>
          <p:nvPr/>
        </p:nvSpPr>
        <p:spPr>
          <a:xfrm>
            <a:off x="6403595" y="1736096"/>
            <a:ext cx="478536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temperature from simulation results R1 over the whole simulation time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Region-dependent temperature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2432" y="4051883"/>
            <a:ext cx="12189569" cy="939568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 txBox="1">
            <a:spLocks noGrp="1"/>
          </p:cNvSpPr>
          <p:nvPr>
            <p:ph type="body" idx="1"/>
          </p:nvPr>
        </p:nvSpPr>
        <p:spPr>
          <a:xfrm>
            <a:off x="402395" y="3100058"/>
            <a:ext cx="11387208" cy="115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de-DE" sz="4000"/>
              <a:t>RQ1: Can we disentangle volcanic and solar forcing by region selection?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endParaRPr sz="4000"/>
          </a:p>
        </p:txBody>
      </p:sp>
      <p:sp>
        <p:nvSpPr>
          <p:cNvPr id="140" name="Google Shape;140;p4"/>
          <p:cNvSpPr txBox="1"/>
          <p:nvPr/>
        </p:nvSpPr>
        <p:spPr>
          <a:xfrm>
            <a:off x="3063299" y="4162882"/>
            <a:ext cx="558232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</a:rPr>
              <a:t>Hypothesis: We can disentangle volcanic and solar forcing through region selection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323529" y="6391533"/>
            <a:ext cx="1138720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Silvia Seidlitz, Jan Sellner, Heiko Oppel				HIDA Datathon 						02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6677638" y="218872"/>
            <a:ext cx="5033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Research Question 1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>
            <a:spLocks noGrp="1"/>
          </p:cNvSpPr>
          <p:nvPr>
            <p:ph type="body" idx="1"/>
          </p:nvPr>
        </p:nvSpPr>
        <p:spPr>
          <a:xfrm>
            <a:off x="323529" y="501532"/>
            <a:ext cx="11387208" cy="115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de-DE" sz="4000"/>
              <a:t>RQ1.1: Disentanglement based on temperature time series data</a:t>
            </a:r>
            <a:endParaRPr sz="4000"/>
          </a:p>
        </p:txBody>
      </p:sp>
      <p:sp>
        <p:nvSpPr>
          <p:cNvPr id="148" name="Google Shape;148;p5"/>
          <p:cNvSpPr txBox="1"/>
          <p:nvPr/>
        </p:nvSpPr>
        <p:spPr>
          <a:xfrm>
            <a:off x="323529" y="1987528"/>
            <a:ext cx="1124449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 of regions via k-means clustering based on the temperature differences T(yr)-T(yr-1) time series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323529" y="6391533"/>
            <a:ext cx="1138720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Silvia Seidlitz, Jan Sellner, Heiko Oppel				HIDA Datathon 						0</a:t>
            </a:r>
            <a:r>
              <a:rPr lang="de-DE" sz="900">
                <a:solidFill>
                  <a:srgbClr val="A5A5A5"/>
                </a:solidFill>
              </a:rPr>
              <a:t>3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6677638" y="218872"/>
            <a:ext cx="5033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Research Question 1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815" y="2434560"/>
            <a:ext cx="7931951" cy="379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3451" y="2433139"/>
            <a:ext cx="3587286" cy="418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body" idx="1"/>
          </p:nvPr>
        </p:nvSpPr>
        <p:spPr>
          <a:xfrm>
            <a:off x="323529" y="501532"/>
            <a:ext cx="11387208" cy="115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de-DE" sz="4000"/>
              <a:t>RQ 1.2: Disentanglement including prior knowledge of volcanic/solar activity</a:t>
            </a:r>
            <a:endParaRPr sz="4000"/>
          </a:p>
        </p:txBody>
      </p:sp>
      <p:sp>
        <p:nvSpPr>
          <p:cNvPr id="158" name="Google Shape;158;p6"/>
          <p:cNvSpPr txBox="1"/>
          <p:nvPr/>
        </p:nvSpPr>
        <p:spPr>
          <a:xfrm>
            <a:off x="323529" y="6391533"/>
            <a:ext cx="1138720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Silvia Seidlitz, Jan Sellner, Heiko Oppel				HIDA Datathon 						0</a:t>
            </a:r>
            <a:r>
              <a:rPr lang="de-DE" sz="900">
                <a:solidFill>
                  <a:srgbClr val="A5A5A5"/>
                </a:solidFill>
              </a:rPr>
              <a:t>4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6677638" y="218872"/>
            <a:ext cx="50331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Research Question 1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375" y="2380475"/>
            <a:ext cx="5125697" cy="240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800" y="3506075"/>
            <a:ext cx="5391075" cy="25262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 txBox="1"/>
          <p:nvPr/>
        </p:nvSpPr>
        <p:spPr>
          <a:xfrm>
            <a:off x="6056627" y="2380463"/>
            <a:ext cx="5578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</a:rPr>
              <a:t>Pearson correleation coefficient to disentangle volcanic and solar activity.</a:t>
            </a:r>
            <a:endParaRPr sz="1800">
              <a:solidFill>
                <a:schemeClr val="dk1"/>
              </a:solidFill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299e54384_1_4"/>
          <p:cNvSpPr txBox="1">
            <a:spLocks noGrp="1"/>
          </p:cNvSpPr>
          <p:nvPr>
            <p:ph type="body" idx="1"/>
          </p:nvPr>
        </p:nvSpPr>
        <p:spPr>
          <a:xfrm>
            <a:off x="323529" y="501532"/>
            <a:ext cx="11387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de-DE" sz="4000"/>
              <a:t>RQ 1.2: Disentanglement including prior knowledge of volcanic/solar activity</a:t>
            </a:r>
            <a:endParaRPr sz="4000"/>
          </a:p>
        </p:txBody>
      </p:sp>
      <p:sp>
        <p:nvSpPr>
          <p:cNvPr id="168" name="Google Shape;168;g7299e54384_1_4"/>
          <p:cNvSpPr txBox="1"/>
          <p:nvPr/>
        </p:nvSpPr>
        <p:spPr>
          <a:xfrm>
            <a:off x="323529" y="6391533"/>
            <a:ext cx="11387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Silvia Seidlitz, Jan Sellner, Heiko Oppel				HIDA Datathon 						0</a:t>
            </a:r>
            <a:r>
              <a:rPr lang="de-DE" sz="900">
                <a:solidFill>
                  <a:srgbClr val="A5A5A5"/>
                </a:solidFill>
              </a:rPr>
              <a:t>5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7299e54384_1_4"/>
          <p:cNvSpPr txBox="1"/>
          <p:nvPr/>
        </p:nvSpPr>
        <p:spPr>
          <a:xfrm>
            <a:off x="6677638" y="218872"/>
            <a:ext cx="5033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Research Question 1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7299e54384_1_4"/>
          <p:cNvSpPr txBox="1"/>
          <p:nvPr/>
        </p:nvSpPr>
        <p:spPr>
          <a:xfrm>
            <a:off x="323525" y="2114575"/>
            <a:ext cx="114786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</a:rPr>
              <a:t>Impact of a filter for disentangling solar activity. Measured by pearson correlation coefficient between</a:t>
            </a:r>
            <a:br>
              <a:rPr lang="de-DE" sz="1800">
                <a:solidFill>
                  <a:schemeClr val="dk1"/>
                </a:solidFill>
              </a:rPr>
            </a:br>
            <a:r>
              <a:rPr lang="de-DE">
                <a:solidFill>
                  <a:schemeClr val="dk1"/>
                </a:solidFill>
              </a:rPr>
              <a:t>	  i) Solar force and average temperature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	 ii) filtered solar force using a butterworth filter of 8th order and average temperature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	iii) filtered solar force and average temperature using a butterworth filter of 8th order</a:t>
            </a:r>
            <a:endParaRPr>
              <a:solidFill>
                <a:schemeClr val="dk1"/>
              </a:solidFill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7299e54384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17" y="3479275"/>
            <a:ext cx="3815049" cy="175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7299e54384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7859" y="3479279"/>
            <a:ext cx="3779131" cy="175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7299e54384_1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5549" y="3479273"/>
            <a:ext cx="3897130" cy="1756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7299e54384_1_4"/>
          <p:cNvSpPr txBox="1"/>
          <p:nvPr/>
        </p:nvSpPr>
        <p:spPr>
          <a:xfrm>
            <a:off x="323525" y="3231850"/>
            <a:ext cx="662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(i)</a:t>
            </a:r>
            <a:endParaRPr/>
          </a:p>
        </p:txBody>
      </p:sp>
      <p:sp>
        <p:nvSpPr>
          <p:cNvPr id="175" name="Google Shape;175;g7299e54384_1_4"/>
          <p:cNvSpPr txBox="1"/>
          <p:nvPr/>
        </p:nvSpPr>
        <p:spPr>
          <a:xfrm>
            <a:off x="4315675" y="3231850"/>
            <a:ext cx="662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(ii)</a:t>
            </a:r>
            <a:endParaRPr/>
          </a:p>
        </p:txBody>
      </p:sp>
      <p:sp>
        <p:nvSpPr>
          <p:cNvPr id="176" name="Google Shape;176;g7299e54384_1_4"/>
          <p:cNvSpPr txBox="1"/>
          <p:nvPr/>
        </p:nvSpPr>
        <p:spPr>
          <a:xfrm>
            <a:off x="8307825" y="3231850"/>
            <a:ext cx="662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(iii)</a:t>
            </a:r>
            <a:endParaRPr/>
          </a:p>
        </p:txBody>
      </p:sp>
      <p:sp>
        <p:nvSpPr>
          <p:cNvPr id="177" name="Google Shape;177;g7299e54384_1_4"/>
          <p:cNvSpPr txBox="1"/>
          <p:nvPr/>
        </p:nvSpPr>
        <p:spPr>
          <a:xfrm>
            <a:off x="2356850" y="5497988"/>
            <a:ext cx="7017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</a:rPr>
              <a:t>The filter method changes the regional areas with high correlation.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299e54384_0_0"/>
          <p:cNvSpPr/>
          <p:nvPr/>
        </p:nvSpPr>
        <p:spPr>
          <a:xfrm>
            <a:off x="2432" y="4051883"/>
            <a:ext cx="12189600" cy="939600"/>
          </a:xfrm>
          <a:prstGeom prst="rect">
            <a:avLst/>
          </a:prstGeom>
          <a:solidFill>
            <a:schemeClr val="accent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7299e54384_0_0"/>
          <p:cNvSpPr txBox="1">
            <a:spLocks noGrp="1"/>
          </p:cNvSpPr>
          <p:nvPr>
            <p:ph type="body" idx="1"/>
          </p:nvPr>
        </p:nvSpPr>
        <p:spPr>
          <a:xfrm>
            <a:off x="402395" y="3100058"/>
            <a:ext cx="11387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de-DE" sz="4000"/>
              <a:t>RQ2: Selecting the appropriate regions, can we detect volcanic activities / regress solar activities?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endParaRPr sz="4000"/>
          </a:p>
        </p:txBody>
      </p:sp>
      <p:sp>
        <p:nvSpPr>
          <p:cNvPr id="184" name="Google Shape;184;g7299e54384_0_0"/>
          <p:cNvSpPr txBox="1"/>
          <p:nvPr/>
        </p:nvSpPr>
        <p:spPr>
          <a:xfrm>
            <a:off x="2688725" y="4162875"/>
            <a:ext cx="65517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</a:rPr>
              <a:t>Hypothesis: we can detect volcanic activities as outliers in the temperature time series data of a selected region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7299e54384_0_0"/>
          <p:cNvSpPr txBox="1"/>
          <p:nvPr/>
        </p:nvSpPr>
        <p:spPr>
          <a:xfrm>
            <a:off x="323529" y="6391533"/>
            <a:ext cx="11387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Silvia Seidlitz, Jan Sellner, Heiko Oppel				HIDA Datathon 						02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7299e54384_0_0"/>
          <p:cNvSpPr txBox="1"/>
          <p:nvPr/>
        </p:nvSpPr>
        <p:spPr>
          <a:xfrm>
            <a:off x="6677638" y="218872"/>
            <a:ext cx="5033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Research Question 1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9e54384_0_16"/>
          <p:cNvSpPr txBox="1">
            <a:spLocks noGrp="1"/>
          </p:cNvSpPr>
          <p:nvPr>
            <p:ph type="body" idx="1"/>
          </p:nvPr>
        </p:nvSpPr>
        <p:spPr>
          <a:xfrm>
            <a:off x="323529" y="501532"/>
            <a:ext cx="113871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de-DE" sz="4000"/>
              <a:t>RQ 2.1: Detecting volcanic activities as outliers</a:t>
            </a:r>
            <a:endParaRPr sz="4000"/>
          </a:p>
        </p:txBody>
      </p:sp>
      <p:sp>
        <p:nvSpPr>
          <p:cNvPr id="192" name="Google Shape;192;g7299e54384_0_16"/>
          <p:cNvSpPr txBox="1"/>
          <p:nvPr/>
        </p:nvSpPr>
        <p:spPr>
          <a:xfrm>
            <a:off x="323529" y="6391533"/>
            <a:ext cx="11387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Silvia Seidlitz, Jan Sellner, Heiko Oppel				HIDA Datathon 						02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7299e54384_0_16"/>
          <p:cNvSpPr txBox="1"/>
          <p:nvPr/>
        </p:nvSpPr>
        <p:spPr>
          <a:xfrm>
            <a:off x="6677638" y="218872"/>
            <a:ext cx="5033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Research Question 1</a:t>
            </a:r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7299e54384_0_16"/>
          <p:cNvSpPr txBox="1"/>
          <p:nvPr/>
        </p:nvSpPr>
        <p:spPr>
          <a:xfrm>
            <a:off x="755700" y="1661025"/>
            <a:ext cx="10473000" cy="28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sz="1800">
                <a:solidFill>
                  <a:schemeClr val="dk1"/>
                </a:solidFill>
              </a:rPr>
              <a:t>Approach:</a:t>
            </a:r>
            <a:endParaRPr sz="1800">
              <a:solidFill>
                <a:schemeClr val="dk1"/>
              </a:solidFill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 sz="1800">
                <a:solidFill>
                  <a:schemeClr val="dk1"/>
                </a:solidFill>
              </a:rPr>
              <a:t>Selecting clusters 6 &amp; 7 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 sz="1800">
                <a:solidFill>
                  <a:schemeClr val="dk1"/>
                </a:solidFill>
              </a:rPr>
              <a:t>Generating the first derivative of the temperature time series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 sz="1800">
                <a:solidFill>
                  <a:schemeClr val="dk1"/>
                </a:solidFill>
              </a:rPr>
              <a:t>Outlier detection via Isolation Forest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</a:rPr>
              <a:t>Results: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95" name="Google Shape;195;g7299e54384_0_16"/>
          <p:cNvGraphicFramePr/>
          <p:nvPr/>
        </p:nvGraphicFramePr>
        <p:xfrm>
          <a:off x="6677650" y="3807588"/>
          <a:ext cx="4632600" cy="2478400"/>
        </p:xfrm>
        <a:graphic>
          <a:graphicData uri="http://schemas.openxmlformats.org/drawingml/2006/table">
            <a:tbl>
              <a:tblPr>
                <a:noFill/>
                <a:tableStyleId>{4F73D25E-1E87-4229-8A9C-312EB2236070}</a:tableStyleId>
              </a:tblPr>
              <a:tblGrid>
                <a:gridCol w="115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100">
                <a:tc rowSpan="2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 rowSpan="2"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Predicted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100">
                <a:tc gridSpan="2"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in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1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True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26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100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857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6" name="Google Shape;196;g7299e54384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75" y="3581400"/>
            <a:ext cx="5795667" cy="314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trave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Microsoft Office PowerPoint</Application>
  <PresentationFormat>Widescreen</PresentationFormat>
  <Paragraphs>94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Cover and End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Jan Sellner</cp:lastModifiedBy>
  <cp:revision>1</cp:revision>
  <dcterms:created xsi:type="dcterms:W3CDTF">2018-04-24T17:14:44Z</dcterms:created>
  <dcterms:modified xsi:type="dcterms:W3CDTF">2020-04-04T13:37:00Z</dcterms:modified>
</cp:coreProperties>
</file>